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414" r:id="rId6"/>
    <p:sldId id="564"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62"/>
    <p:restoredTop sz="74961"/>
  </p:normalViewPr>
  <p:slideViewPr>
    <p:cSldViewPr snapToGrid="0" snapToObjects="1">
      <p:cViewPr varScale="1">
        <p:scale>
          <a:sx n="168" d="100"/>
          <a:sy n="168" d="100"/>
        </p:scale>
        <p:origin x="1088" y="200"/>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10/19/20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10/19/20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a:t>
            </a:r>
            <a:br>
              <a:rPr lang="en-US" baseline="0" dirty="0"/>
            </a:br>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free of errors.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a framework to tackle the reproducibility problem. It does this by allowing you to write computer code mixed in with English narrative annotation that documents the purpose of the code and details about the decisions you made in your analysis.</a:t>
            </a:r>
          </a:p>
          <a:p>
            <a:endParaRPr lang="en-US" dirty="0"/>
          </a:p>
          <a:p>
            <a:r>
              <a:rPr lang="en-US" dirty="0"/>
              <a:t>R Markdown is quickly becoming the gold standard for reproducible data analysis. A primary aim of this course is to teach you to use R Markdown and to encourage you to start working it into your day to day data workflows.</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types building blocks.</a:t>
            </a:r>
          </a:p>
          <a:p>
            <a:endParaRPr lang="en-US" dirty="0"/>
          </a:p>
          <a:p>
            <a:r>
              <a:rPr lang="en-US" dirty="0"/>
              <a:t>**The first is the Header which includes information about the document, such as its title, author, and the desired output format when the document is rendered.</a:t>
            </a:r>
          </a:p>
          <a:p>
            <a:endParaRPr lang="en-US" dirty="0"/>
          </a:p>
          <a:p>
            <a:r>
              <a:rPr lang="en-US" dirty="0"/>
              <a:t>**The second type of building block is text. Text can include special kinds of marks that add styling.</a:t>
            </a:r>
          </a:p>
          <a:p>
            <a:endParaRPr lang="en-US" dirty="0"/>
          </a:p>
          <a:p>
            <a:r>
              <a:rPr lang="en-US" dirty="0"/>
              <a:t>**The third is code chunks.  Code chunks contain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marks.</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CHOP’s infectious disease diagnostics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fancy text editor for writing R code. The technical term for a fancy text editor for writing code is “Integrated Development Environment”, or IDE.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come together to build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tools that has become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sound like human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 </a:t>
            </a:r>
          </a:p>
          <a:p>
            <a:endParaRPr lang="en-US" baseline="0" dirty="0"/>
          </a:p>
          <a:p>
            <a:r>
              <a:rPr lang="en-US" baseline="0" dirty="0"/>
              <a:t>You can download and install a package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Each package you want to use needs to be installed only once on each computer. </a:t>
            </a:r>
            <a:r>
              <a:rPr lang="en-US" b="0" baseline="0" dirty="0"/>
              <a:t>On our RStudio Server, you won’t need to install any packages for this course (I have installed them for you). But when you go on to use R in the future, you will have to install packages.</a:t>
            </a:r>
            <a:endParaRPr lang="en-US" baseline="0" dirty="0"/>
          </a:p>
          <a:p>
            <a:endParaRPr lang="en-US" baseline="0" dirty="0"/>
          </a:p>
          <a:p>
            <a:r>
              <a:rPr lang="en-US" baseline="0" dirty="0"/>
              <a:t>After you’ve installed the package, in order to use the functions that it provides, you also need to </a:t>
            </a:r>
            <a:r>
              <a:rPr lang="en-US" b="1" baseline="0" dirty="0"/>
              <a:t>load</a:t>
            </a:r>
            <a:r>
              <a:rPr lang="en-US" b="0" baseline="0" dirty="0"/>
              <a:t> the package into the computer’s memory.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or restart the R program. So every time you start a new R session you have to load each package that you want to use again.</a:t>
            </a:r>
          </a:p>
          <a:p>
            <a:endParaRPr lang="en-US" b="0"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a:p>
            <a:endParaRPr lang="en-US" baseline="0" dirty="0"/>
          </a:p>
          <a:p>
            <a:r>
              <a:rPr lang="en-US" baseline="0" dirty="0"/>
              <a:t>One of the great things about R is that there are tens of thousands of packages, </a:t>
            </a:r>
          </a:p>
          <a:p>
            <a:r>
              <a:rPr lang="en-US" baseline="0" dirty="0"/>
              <a:t>(**) and essentially all of them are free to download and use, including all the packages I’m introducing in </a:t>
            </a:r>
            <a:r>
              <a:rPr lang="en-US" baseline="0"/>
              <a:t>this course.</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read a CSV file into a data frame object. A data frame is a type of object that works like a spreadsheet.</a:t>
            </a:r>
          </a:p>
          <a:p>
            <a:endParaRPr lang="en-US" baseline="0" dirty="0"/>
          </a:p>
          <a:p>
            <a:r>
              <a:rPr lang="en-US" baseline="0" dirty="0"/>
              <a:t>You start with the name of the object then you have this left-ward arrow looking symbol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a:t>
            </a:r>
            <a:r>
              <a:rPr lang="en-US" b="1" baseline="0" dirty="0"/>
              <a:t>function</a:t>
            </a:r>
            <a:r>
              <a:rPr lang="en-US" baseline="0" dirty="0"/>
              <a:t>.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but if you want to *capture* that data frame inside of a named object </a:t>
            </a:r>
            <a:r>
              <a:rPr lang="en-US" baseline="0" dirty="0"/>
              <a:t>so you can use it as the input for other functions, for example to summarize or visualize your data.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and looks kind of like an arrow pointing left. It’s usually pronounces “gets.” So this line of code reads: </a:t>
            </a:r>
            <a:r>
              <a:rPr lang="en-US" baseline="0" dirty="0" err="1"/>
              <a:t>data_frame</a:t>
            </a:r>
            <a:r>
              <a:rPr lang="en-US" baseline="0" dirty="0"/>
              <a:t> gets </a:t>
            </a:r>
            <a:r>
              <a:rPr lang="en-US" baseline="0" dirty="0" err="1"/>
              <a:t>read_csv</a:t>
            </a:r>
            <a:r>
              <a:rPr lang="en-US" baseline="0" dirty="0"/>
              <a:t> of </a:t>
            </a:r>
            <a:r>
              <a:rPr lang="en-US" baseline="0" dirty="0" err="1"/>
              <a:t>file_name</a:t>
            </a:r>
            <a:r>
              <a:rPr lang="en-US" baseline="0" dirty="0"/>
              <a: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“covid_testing gets </a:t>
            </a:r>
            <a:r>
              <a:rPr lang="en-US" baseline="0" dirty="0" err="1"/>
              <a:t>read_csv</a:t>
            </a:r>
            <a:r>
              <a:rPr lang="en-US" baseline="0" dirty="0"/>
              <a:t> of covid_testing.csv”.</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in R can be super confusing. A couple of rules are: names of objects such as data frames don't get quotes. On the other hand, literal file names are always put in quotes. Other times, either quoting or not quoting works. I promise, with practice this kind of stuff becomes second nature.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I’m going to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RStudio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session I’m including a “what else” section to introduce you to ”what else” there is out there for your to explore and learn about after completing this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RStudio the company publishes a number of cheat sheets which come in handy for data analysis. </a:t>
            </a:r>
          </a:p>
          <a:p>
            <a:endParaRPr lang="en-US" dirty="0"/>
          </a:p>
          <a:p>
            <a:r>
              <a:rPr lang="en-US" dirty="0"/>
              <a:t>Relevant to this session, the Data Import cheat sheet helps with importing data from file types similar to CSV but with other delimiters.</a:t>
            </a:r>
          </a:p>
          <a:p>
            <a:endParaRPr lang="en-US" dirty="0"/>
          </a:p>
          <a:p>
            <a:r>
              <a:rPr lang="en-US" dirty="0"/>
              <a:t>The Data Import cheat sheet is linked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huge number of other packages out there designed to deal with a different file formats, and the most important ones are shown here:</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and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large number of databases directly in R to pull your data. For example, CHOP uses Netezza for the Clinical Data Warehouse, Oracle for Epic Clarity, and </a:t>
            </a:r>
            <a:r>
              <a:rPr lang="en-US" dirty="0" err="1"/>
              <a:t>REDcap</a:t>
            </a:r>
            <a:r>
              <a:rPr lang="en-US" dirty="0"/>
              <a:t> for a large number of research projects, all of which have R interfaces.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you saw how you can “knit” your R Markdown document into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wanted to mention again that in addition to R, R Markdown supports many other programming languages, including Python.</a:t>
            </a:r>
          </a:p>
          <a:p>
            <a:endParaRPr lang="en-US" dirty="0"/>
          </a:p>
          <a:p>
            <a:r>
              <a:rPr lang="en-US" dirty="0"/>
              <a:t>So you can mix code chunks written in R with code chunks written in Python, and here on the side is an example of what that could look like.</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versions of RStudio. </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 On the course website, I posted videos that show you how to install RStudio Desktop on a Mac or Windows computer.  </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I have labeled “MISC” has a couple different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the RStudio training environment. </a:t>
            </a:r>
          </a:p>
          <a:p>
            <a:endParaRPr lang="en-US" dirty="0"/>
          </a:p>
          <a:p>
            <a:r>
              <a:rPr lang="en-US" dirty="0"/>
              <a:t>I’ll be pasting the link to the environment in the chat (http://157.230.184.87/). It’ll ask you for a username and password. </a:t>
            </a:r>
          </a:p>
          <a:p>
            <a:endParaRPr lang="en-US" dirty="0"/>
          </a:p>
          <a:p>
            <a:r>
              <a:rPr lang="en-US" dirty="0"/>
              <a:t>You can find your username and password in an Excel spreadsheet that’s attached to this morning’s (?) reminder email. </a:t>
            </a:r>
          </a:p>
          <a:p>
            <a:endParaRPr lang="en-US" dirty="0"/>
          </a:p>
          <a:p>
            <a:r>
              <a:rPr lang="en-US" dirty="0"/>
              <a:t>Please click the yes button in zoom to let us know you logged in successfully. If you are struggling to log in, please reach out in the chat and we will help you out.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always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miss one row.  The result is that all the values in the affected column are shifted by one. This is a simple error to make, but it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530955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6.tiff"/><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rstudio.com/resources/cheatshee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4.tiff"/><Relationship Id="rId7" Type="http://schemas.openxmlformats.org/officeDocument/2006/relationships/image" Target="../media/image68.tiff"/><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png"/><Relationship Id="rId7"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2400" dirty="0"/>
              <a:t>CHOP R 101:</a:t>
            </a:r>
          </a:p>
          <a:p>
            <a:r>
              <a:rPr lang="en-US" sz="2400" dirty="0"/>
              <a:t>Intro to R for Clinical Data</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261257" y="5561351"/>
            <a:ext cx="11669486" cy="110193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400" dirty="0"/>
              <a:t>Your closest collaborator is </a:t>
            </a:r>
            <a:r>
              <a:rPr lang="en-US" sz="4400" b="1" dirty="0"/>
              <a:t>You</a:t>
            </a:r>
            <a:r>
              <a:rPr lang="en-US" sz="44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RStudio</a:t>
              </a: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Integrated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pic>
        <p:nvPicPr>
          <p:cNvPr id="2" name="Picture 1">
            <a:extLst>
              <a:ext uri="{FF2B5EF4-FFF2-40B4-BE49-F238E27FC236}">
                <a16:creationId xmlns:a16="http://schemas.microsoft.com/office/drawing/2014/main" id="{C420FE76-B164-F74E-8275-D9AF063E94E0}"/>
              </a:ext>
            </a:extLst>
          </p:cNvPr>
          <p:cNvPicPr>
            <a:picLocks noChangeAspect="1"/>
          </p:cNvPicPr>
          <p:nvPr/>
        </p:nvPicPr>
        <p:blipFill>
          <a:blip r:embed="rId6"/>
          <a:stretch>
            <a:fillRect/>
          </a:stretch>
        </p:blipFill>
        <p:spPr>
          <a:xfrm>
            <a:off x="1539510" y="499594"/>
            <a:ext cx="9109806" cy="5573545"/>
          </a:xfrm>
          <a:prstGeom prst="rect">
            <a:avLst/>
          </a:prstGeom>
        </p:spPr>
      </p:pic>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click on the folder </a:t>
            </a:r>
            <a:r>
              <a:rPr lang="en-US" sz="3600" b="1" dirty="0">
                <a:solidFill>
                  <a:srgbClr val="0070C0"/>
                </a:solidFill>
                <a:latin typeface="Monaco" pitchFamily="2" charset="77"/>
              </a:rPr>
              <a:t>exercises</a:t>
            </a:r>
            <a:r>
              <a:rPr lang="en-US" sz="4400" dirty="0"/>
              <a:t>.</a:t>
            </a:r>
          </a:p>
          <a:p>
            <a:pPr marL="0" indent="0">
              <a:buNone/>
            </a:pPr>
            <a:endParaRPr lang="en-US" sz="4400" dirty="0"/>
          </a:p>
          <a:p>
            <a:pPr marL="0" indent="0">
              <a:buNone/>
            </a:pPr>
            <a:r>
              <a:rPr lang="en-US" sz="4400" dirty="0"/>
              <a:t>Open the R Markdown file titled</a:t>
            </a:r>
          </a:p>
          <a:p>
            <a:pPr marL="0" indent="0">
              <a:buNone/>
            </a:pPr>
            <a:r>
              <a:rPr lang="en-US" sz="3600" b="1" dirty="0">
                <a:solidFill>
                  <a:srgbClr val="0070C0"/>
                </a:solidFill>
                <a:latin typeface="Monaco" charset="0"/>
                <a:ea typeface="Monaco" charset="0"/>
                <a:cs typeface="Monaco" charset="0"/>
              </a:rPr>
              <a:t>01 – </a:t>
            </a:r>
            <a:r>
              <a:rPr lang="en-US" sz="3600" b="1" dirty="0" err="1">
                <a:solidFill>
                  <a:srgbClr val="0070C0"/>
                </a:solidFill>
                <a:latin typeface="Monaco" charset="0"/>
                <a:ea typeface="Monaco" charset="0"/>
                <a:cs typeface="Monaco" charset="0"/>
              </a:rPr>
              <a:t>Introduction.Rmd</a:t>
            </a:r>
            <a:endParaRPr lang="en-US" sz="4400" b="1"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788343" y="3159647"/>
            <a:ext cx="9018175" cy="3122258"/>
          </a:xfrm>
        </p:spPr>
        <p:txBody>
          <a:bodyPr>
            <a:normAutofit fontScale="92500" lnSpcReduction="20000"/>
          </a:bodyPr>
          <a:lstStyle/>
          <a:p>
            <a:pPr marL="0" indent="0">
              <a:buNone/>
            </a:pPr>
            <a:r>
              <a:rPr lang="en-US" sz="3200" b="1" dirty="0"/>
              <a:t>Packages</a:t>
            </a:r>
            <a:r>
              <a:rPr lang="en-US" sz="3200" dirty="0"/>
              <a:t> extend the functionality of R. Install with </a:t>
            </a:r>
            <a:r>
              <a:rPr lang="en-US" sz="2600" b="1" dirty="0" err="1">
                <a:solidFill>
                  <a:srgbClr val="0070C0"/>
                </a:solidFill>
                <a:latin typeface="Monaco" pitchFamily="2" charset="77"/>
                <a:ea typeface="Source Code Pro" panose="020B0509030403020204" pitchFamily="49" charset="0"/>
              </a:rPr>
              <a:t>install.packages</a:t>
            </a:r>
            <a:r>
              <a:rPr lang="en-US" sz="2600" b="1" dirty="0">
                <a:solidFill>
                  <a:srgbClr val="0070C0"/>
                </a:solidFill>
                <a:latin typeface="Monaco" pitchFamily="2" charset="77"/>
                <a:ea typeface="Source Code Pro" panose="020B0509030403020204" pitchFamily="49" charset="0"/>
              </a:rPr>
              <a:t>()</a:t>
            </a:r>
            <a:r>
              <a:rPr lang="en-US" sz="3200" dirty="0"/>
              <a:t> and load with </a:t>
            </a:r>
            <a:r>
              <a:rPr lang="en-US" sz="2600" b="1" dirty="0">
                <a:solidFill>
                  <a:srgbClr val="0070C0"/>
                </a:solidFill>
                <a:latin typeface="Monaco" pitchFamily="2" charset="77"/>
              </a:rPr>
              <a:t>library()</a:t>
            </a:r>
            <a:r>
              <a:rPr lang="en-US" sz="3200" dirty="0"/>
              <a:t>.</a:t>
            </a:r>
          </a:p>
          <a:p>
            <a:pPr marL="0" indent="0">
              <a:buNone/>
            </a:pPr>
            <a:r>
              <a:rPr lang="en-US" sz="3200" b="1" dirty="0"/>
              <a:t>Functions</a:t>
            </a:r>
            <a:r>
              <a:rPr lang="en-US" sz="3200" dirty="0"/>
              <a:t> do stuff. They accept </a:t>
            </a:r>
            <a:r>
              <a:rPr lang="en-US" sz="3200" b="1" dirty="0"/>
              <a:t>Arguments</a:t>
            </a:r>
            <a:r>
              <a:rPr lang="en-US" sz="3200" dirty="0"/>
              <a:t> as input and return an </a:t>
            </a:r>
            <a:r>
              <a:rPr lang="en-US" sz="3200" b="1" dirty="0"/>
              <a:t>Output</a:t>
            </a:r>
            <a:r>
              <a:rPr lang="en-US" sz="3200" dirty="0"/>
              <a:t>. Capture an output in an </a:t>
            </a:r>
            <a:r>
              <a:rPr lang="en-US" sz="3200" b="1" dirty="0"/>
              <a:t>Object</a:t>
            </a:r>
            <a:r>
              <a:rPr lang="en-US" sz="3200" dirty="0"/>
              <a:t> using the assignment operator ( </a:t>
            </a:r>
            <a:r>
              <a:rPr lang="en-US" sz="3200" b="1" dirty="0">
                <a:solidFill>
                  <a:srgbClr val="0070C0"/>
                </a:solidFill>
                <a:latin typeface="Monaco" pitchFamily="2" charset="77"/>
              </a:rPr>
              <a:t>&lt;-</a:t>
            </a:r>
            <a:r>
              <a:rPr lang="en-US" sz="3200" dirty="0"/>
              <a:t> ).</a:t>
            </a:r>
          </a:p>
          <a:p>
            <a:pPr marL="0" indent="0">
              <a:buNone/>
            </a:pPr>
            <a:r>
              <a:rPr lang="en-US" sz="3200" b="1" dirty="0"/>
              <a:t>Importing Data</a:t>
            </a:r>
            <a:r>
              <a:rPr lang="en-US" sz="3200" dirty="0"/>
              <a:t> is the first step of the data analysis pipeline. Use the </a:t>
            </a:r>
            <a:r>
              <a:rPr lang="en-US" sz="2600" b="1" dirty="0" err="1">
                <a:solidFill>
                  <a:srgbClr val="0070C0"/>
                </a:solidFill>
                <a:latin typeface="Monaco" pitchFamily="2" charset="77"/>
              </a:rPr>
              <a:t>read_csv</a:t>
            </a:r>
            <a:r>
              <a:rPr lang="en-US" sz="2600" b="1" dirty="0">
                <a:solidFill>
                  <a:srgbClr val="0070C0"/>
                </a:solidFill>
                <a:latin typeface="Monaco" pitchFamily="2" charset="77"/>
              </a:rPr>
              <a:t>()</a:t>
            </a:r>
            <a:r>
              <a:rPr lang="en-US" sz="3200" dirty="0"/>
              <a:t> function from the </a:t>
            </a:r>
            <a:r>
              <a:rPr lang="en-US" sz="2600" b="1" dirty="0" err="1">
                <a:solidFill>
                  <a:srgbClr val="0070C0"/>
                </a:solidFill>
                <a:latin typeface="Monaco" pitchFamily="2" charset="77"/>
              </a:rPr>
              <a:t>tidyverse</a:t>
            </a:r>
            <a:r>
              <a:rPr lang="en-US" sz="3200" dirty="0"/>
              <a:t> package to import data stored in a </a:t>
            </a:r>
            <a:r>
              <a:rPr lang="en-US" sz="3200" b="1" dirty="0"/>
              <a:t>CSV file</a:t>
            </a:r>
            <a:r>
              <a:rPr lang="en-US" sz="3200" dirty="0"/>
              <a:t>.</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871411"/>
            <a:chOff x="4118667" y="1185070"/>
            <a:chExt cx="3930000" cy="5198182"/>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3896853"/>
              <a:ext cx="3930000" cy="2486399"/>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 </a:t>
              </a:r>
            </a:p>
            <a:p>
              <a:pPr algn="ctr">
                <a:lnSpc>
                  <a:spcPct val="90000"/>
                </a:lnSpc>
                <a:buClr>
                  <a:schemeClr val="dk1"/>
                </a:buClr>
                <a:buSzPts val="3300"/>
              </a:pPr>
              <a:r>
                <a:rPr lang="en-US" b="1" dirty="0">
                  <a:latin typeface="Tw Cen MT" panose="020B0602020104020603" pitchFamily="34" charset="77"/>
                  <a:ea typeface="Raleway"/>
                  <a:cs typeface="Raleway"/>
                  <a:sym typeface="Raleway"/>
                </a:rPr>
                <a:t>(Editor)</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D60EFB7-6E53-904C-917E-1D06FBF25E4E}"/>
              </a:ext>
            </a:extLst>
          </p:cNvPr>
          <p:cNvPicPr>
            <a:picLocks noChangeAspect="1"/>
          </p:cNvPicPr>
          <p:nvPr/>
        </p:nvPicPr>
        <p:blipFill>
          <a:blip r:embed="rId6"/>
          <a:stretch>
            <a:fillRect/>
          </a:stretch>
        </p:blipFill>
        <p:spPr>
          <a:xfrm>
            <a:off x="629587" y="4004904"/>
            <a:ext cx="1960358" cy="862952"/>
          </a:xfrm>
          <a:prstGeom prst="rect">
            <a:avLst/>
          </a:prstGeom>
        </p:spPr>
      </p:pic>
      <p:grpSp>
        <p:nvGrpSpPr>
          <p:cNvPr id="7" name="Group 6">
            <a:extLst>
              <a:ext uri="{FF2B5EF4-FFF2-40B4-BE49-F238E27FC236}">
                <a16:creationId xmlns:a16="http://schemas.microsoft.com/office/drawing/2014/main" id="{287A46D7-6A52-3143-9765-06EE4D0BD331}"/>
              </a:ext>
            </a:extLst>
          </p:cNvPr>
          <p:cNvGrpSpPr/>
          <p:nvPr/>
        </p:nvGrpSpPr>
        <p:grpSpPr>
          <a:xfrm>
            <a:off x="1121267" y="3030638"/>
            <a:ext cx="1468678" cy="796724"/>
            <a:chOff x="736602" y="3005467"/>
            <a:chExt cx="1468678" cy="796724"/>
          </a:xfrm>
        </p:grpSpPr>
        <p:pic>
          <p:nvPicPr>
            <p:cNvPr id="5" name="Picture 4">
              <a:extLst>
                <a:ext uri="{FF2B5EF4-FFF2-40B4-BE49-F238E27FC236}">
                  <a16:creationId xmlns:a16="http://schemas.microsoft.com/office/drawing/2014/main" id="{8DACCF99-14C8-E14F-8B36-EA99A23705AC}"/>
                </a:ext>
              </a:extLst>
            </p:cNvPr>
            <p:cNvPicPr>
              <a:picLocks noChangeAspect="1"/>
            </p:cNvPicPr>
            <p:nvPr/>
          </p:nvPicPr>
          <p:blipFill>
            <a:blip r:embed="rId7"/>
            <a:stretch>
              <a:fillRect/>
            </a:stretch>
          </p:blipFill>
          <p:spPr>
            <a:xfrm>
              <a:off x="736602" y="3005467"/>
              <a:ext cx="558334" cy="796724"/>
            </a:xfrm>
            <a:prstGeom prst="rect">
              <a:avLst/>
            </a:prstGeom>
          </p:spPr>
        </p:pic>
        <p:pic>
          <p:nvPicPr>
            <p:cNvPr id="1026" name="Picture 2" descr="Packaging guidelines for macOS | Tips and Tricks from a Mac Admin">
              <a:extLst>
                <a:ext uri="{FF2B5EF4-FFF2-40B4-BE49-F238E27FC236}">
                  <a16:creationId xmlns:a16="http://schemas.microsoft.com/office/drawing/2014/main" id="{4A73D3C3-98D1-6C41-AA74-FD4EEA389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1347" y="3053144"/>
              <a:ext cx="743933" cy="74564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373A7622-AA4A-6A4C-A238-28E6576E56CD}"/>
              </a:ext>
            </a:extLst>
          </p:cNvPr>
          <p:cNvPicPr>
            <a:picLocks noChangeAspect="1"/>
          </p:cNvPicPr>
          <p:nvPr/>
        </p:nvPicPr>
        <p:blipFill>
          <a:blip r:embed="rId9"/>
          <a:stretch>
            <a:fillRect/>
          </a:stretch>
        </p:blipFill>
        <p:spPr>
          <a:xfrm>
            <a:off x="652394" y="5328313"/>
            <a:ext cx="1937551" cy="472880"/>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0241" y="1319486"/>
            <a:ext cx="10846501" cy="86090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49A123F-AFB3-C542-B456-EE89AC9B56F6}"/>
              </a:ext>
            </a:extLst>
          </p:cNvPr>
          <p:cNvSpPr/>
          <p:nvPr/>
        </p:nvSpPr>
        <p:spPr>
          <a:xfrm>
            <a:off x="2476059" y="502381"/>
            <a:ext cx="7234866" cy="584775"/>
          </a:xfrm>
          <a:prstGeom prst="rect">
            <a:avLst/>
          </a:prstGeom>
        </p:spPr>
        <p:txBody>
          <a:bodyPr wrap="none">
            <a:spAutoFit/>
          </a:bodyPr>
          <a:lstStyle/>
          <a:p>
            <a:r>
              <a:rPr lang="en-US" sz="3200" dirty="0">
                <a:hlinkClick r:id="rId4"/>
              </a:rPr>
              <a:t>https://rstudio.com/resources/cheatsheets/</a:t>
            </a:r>
            <a:endParaRPr lang="en-US" sz="3200" dirty="0"/>
          </a:p>
        </p:txBody>
      </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pic>
        <p:nvPicPr>
          <p:cNvPr id="2050" name="Picture 2" descr="REDCap - Penn State Clinical and Translational Science Institute">
            <a:extLst>
              <a:ext uri="{FF2B5EF4-FFF2-40B4-BE49-F238E27FC236}">
                <a16:creationId xmlns:a16="http://schemas.microsoft.com/office/drawing/2014/main" id="{27A9678B-819E-9841-9862-5CB9384B0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184" y="4781271"/>
            <a:ext cx="903458" cy="31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038B1-3821-ED4C-B14D-89745CFBE1C1}"/>
              </a:ext>
            </a:extLst>
          </p:cNvPr>
          <p:cNvPicPr>
            <a:picLocks noChangeAspect="1"/>
          </p:cNvPicPr>
          <p:nvPr/>
        </p:nvPicPr>
        <p:blipFill>
          <a:blip r:embed="rId3"/>
          <a:stretch>
            <a:fillRect/>
          </a:stretch>
        </p:blipFill>
        <p:spPr>
          <a:xfrm>
            <a:off x="5842706" y="1771367"/>
            <a:ext cx="5035020" cy="2891540"/>
          </a:xfrm>
          <a:prstGeom prst="rect">
            <a:avLst/>
          </a:prstGeom>
        </p:spPr>
      </p:pic>
      <p:sp>
        <p:nvSpPr>
          <p:cNvPr id="2" name="Title 1"/>
          <p:cNvSpPr>
            <a:spLocks noGrp="1"/>
          </p:cNvSpPr>
          <p:nvPr>
            <p:ph type="title" idx="4294967295"/>
          </p:nvPr>
        </p:nvSpPr>
        <p:spPr>
          <a:xfrm>
            <a:off x="0" y="585788"/>
            <a:ext cx="11963400" cy="952500"/>
          </a:xfrm>
        </p:spPr>
        <p:txBody>
          <a:bodyPr>
            <a:normAutofit/>
          </a:bodyPr>
          <a:lstStyle/>
          <a:p>
            <a:pPr algn="ctr"/>
            <a:r>
              <a:rPr lang="en-US" sz="4000" dirty="0">
                <a:latin typeface="+mn-lt"/>
              </a:rPr>
              <a:t>RStudio: On the Web and In Your Home</a:t>
            </a:r>
          </a:p>
        </p:txBody>
      </p:sp>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7898956" y="2485520"/>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6516251" y="461339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nvGrpSpPr>
          <p:cNvPr id="13" name="Group 12">
            <a:extLst>
              <a:ext uri="{FF2B5EF4-FFF2-40B4-BE49-F238E27FC236}">
                <a16:creationId xmlns:a16="http://schemas.microsoft.com/office/drawing/2014/main" id="{8FD4F3FA-E75A-CB4B-A579-B60D906F3F78}"/>
              </a:ext>
            </a:extLst>
          </p:cNvPr>
          <p:cNvGrpSpPr/>
          <p:nvPr/>
        </p:nvGrpSpPr>
        <p:grpSpPr>
          <a:xfrm>
            <a:off x="1771561" y="1751512"/>
            <a:ext cx="3717910" cy="4733209"/>
            <a:chOff x="6790660" y="2069502"/>
            <a:chExt cx="3717910" cy="4733209"/>
          </a:xfrm>
        </p:grpSpPr>
        <p:sp>
          <p:nvSpPr>
            <p:cNvPr id="14" name="Cloud 13">
              <a:extLst>
                <a:ext uri="{FF2B5EF4-FFF2-40B4-BE49-F238E27FC236}">
                  <a16:creationId xmlns:a16="http://schemas.microsoft.com/office/drawing/2014/main" id="{5D9A9A7C-C526-FB43-A614-7ABB3CDC3E5E}"/>
                </a:ext>
              </a:extLst>
            </p:cNvPr>
            <p:cNvSpPr/>
            <p:nvPr/>
          </p:nvSpPr>
          <p:spPr>
            <a:xfrm>
              <a:off x="6898816" y="2069502"/>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72849" y="2803510"/>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024128" y="2238375"/>
            <a:ext cx="10173524" cy="3712720"/>
          </a:xfrm>
        </p:spPr>
        <p:txBody>
          <a:bodyPr>
            <a:normAutofit fontScale="92500" lnSpcReduction="20000"/>
          </a:bodyPr>
          <a:lstStyle/>
          <a:p>
            <a:pPr marL="0" indent="0">
              <a:buNone/>
            </a:pPr>
            <a:r>
              <a:rPr lang="en-US" sz="4400" dirty="0"/>
              <a:t>Click the link in the chat to access the RStudio training environment.</a:t>
            </a:r>
          </a:p>
          <a:p>
            <a:pPr marL="0" indent="0">
              <a:buNone/>
            </a:pPr>
            <a:r>
              <a:rPr lang="en-US" sz="4400" dirty="0"/>
              <a:t>You can find your username and password in the spreadsheet Meredith attached to the course email. </a:t>
            </a:r>
          </a:p>
          <a:p>
            <a:pPr marL="0" indent="0">
              <a:buNone/>
            </a:pPr>
            <a:r>
              <a:rPr lang="en-US" sz="4400" dirty="0"/>
              <a:t>Log in using your username and password. </a:t>
            </a:r>
          </a:p>
          <a:p>
            <a:pPr marL="0" indent="0">
              <a:buNone/>
            </a:pPr>
            <a:r>
              <a:rPr lang="en-US" sz="4400" dirty="0"/>
              <a:t>Click “yes” once you see the RStudio IDE’s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14326</TotalTime>
  <Words>4278</Words>
  <Application>Microsoft Macintosh PowerPoint</Application>
  <PresentationFormat>Widescreen</PresentationFormat>
  <Paragraphs>395</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Getting Started with RStudio</vt:lpstr>
      <vt:lpstr>RStudio: On the Web and In Your Home</vt:lpstr>
      <vt:lpstr>PowerPoint Presentation</vt:lpstr>
      <vt:lpstr>Your Turn #1</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687</cp:revision>
  <cp:lastPrinted>2019-02-19T22:36:37Z</cp:lastPrinted>
  <dcterms:created xsi:type="dcterms:W3CDTF">2018-02-01T22:00:01Z</dcterms:created>
  <dcterms:modified xsi:type="dcterms:W3CDTF">2020-10-20T03:43:40Z</dcterms:modified>
</cp:coreProperties>
</file>